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94" r:id="rId2"/>
    <p:sldId id="296" r:id="rId3"/>
    <p:sldId id="310" r:id="rId4"/>
    <p:sldId id="298" r:id="rId5"/>
    <p:sldId id="324" r:id="rId6"/>
    <p:sldId id="326" r:id="rId7"/>
    <p:sldId id="325" r:id="rId8"/>
    <p:sldId id="32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A0C17DA-C392-48C2-B39B-35E374097FF8}">
          <p14:sldIdLst>
            <p14:sldId id="294"/>
            <p14:sldId id="296"/>
            <p14:sldId id="310"/>
            <p14:sldId id="298"/>
            <p14:sldId id="324"/>
            <p14:sldId id="326"/>
            <p14:sldId id="325"/>
            <p14:sldId id="3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reyas kinge" initials="sk" lastIdx="1" clrIdx="0">
    <p:extLst>
      <p:ext uri="{19B8F6BF-5375-455C-9EA6-DF929625EA0E}">
        <p15:presenceInfo xmlns:p15="http://schemas.microsoft.com/office/powerpoint/2012/main" userId="b8178fb4c55e230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F0D"/>
    <a:srgbClr val="000050"/>
    <a:srgbClr val="000099"/>
    <a:srgbClr val="F66400"/>
    <a:srgbClr val="FF3300"/>
    <a:srgbClr val="00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E5FD4-78AC-4B11-9A57-2B0675956371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8F5BAD-8479-440B-BA0B-239E726574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19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F5BAD-8479-440B-BA0B-239E726574B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2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F5BAD-8479-440B-BA0B-239E726574B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27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F5BAD-8479-440B-BA0B-239E726574B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100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F5BAD-8479-440B-BA0B-239E726574B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7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F5BAD-8479-440B-BA0B-239E726574B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73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F5BAD-8479-440B-BA0B-239E726574B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67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F5BAD-8479-440B-BA0B-239E726574B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0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F7C22-E47A-4180-9730-52C332531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A43C7A-F45B-4D5C-9A9C-C4DB9D193A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1B132-E974-4C3C-98D3-2C9ED8045B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43F9D8-A291-432E-B7BC-B68393A1D19A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35443-200E-4642-9DA0-666992589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A82F5-DD6A-433D-A0AA-1F3061543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17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BE7DD-23AC-4305-AAE6-E2FE4900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7C2CB2-A803-4E9B-8F72-53FF0E7616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9C18C0-1680-4E0B-993D-BD43B215B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C5CEF1-DF0C-47BB-8A9A-7AD1ACBA2015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A6E21-8FA1-4013-9773-C7904D01F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99ADD-38C0-4C0F-B377-8D0F39CC6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36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AEF307-31E7-48C8-BDE1-880DAD9425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CAC19-F1A2-4B43-8CDA-F86F544C5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7A129-A674-437F-96FF-935FDBD4E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6C5D02-59DB-44AA-B5A0-900C62F0493B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0EC9D-AB0E-44F1-88A3-D09DADDCB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3F19E-D7A1-4FF1-81BB-8FDE7FAC3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12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CEF23-61BA-4874-93BD-9A6B7C28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0AC75-4A34-4C02-86C0-8B79AEEFC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96FE6-367E-4395-85EC-89562E255C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8600" y="6447790"/>
            <a:ext cx="1709569" cy="365125"/>
          </a:xfrm>
          <a:prstGeom prst="rect">
            <a:avLst/>
          </a:prstGeom>
        </p:spPr>
        <p:txBody>
          <a:bodyPr/>
          <a:lstStyle>
            <a:lvl1pPr>
              <a:defRPr sz="1400" b="1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B101F97C-E11F-4E00-BAB5-E5DB31836525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8301B-36AF-42BA-8244-15FA43C71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87040" y="6447155"/>
            <a:ext cx="6217920" cy="365760"/>
          </a:xfrm>
          <a:prstGeom prst="rect">
            <a:avLst/>
          </a:prstGeom>
          <a:solidFill>
            <a:srgbClr val="FF6F0D"/>
          </a:solidFill>
          <a:ln>
            <a:solidFill>
              <a:srgbClr val="000064"/>
            </a:solidFill>
          </a:ln>
        </p:spPr>
        <p:txBody>
          <a:bodyPr/>
          <a:lstStyle>
            <a:lvl1pPr>
              <a:defRPr sz="1600" b="1">
                <a:solidFill>
                  <a:srgbClr val="000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KIT’s College of Engineering (Autonomous), Kolhapur | Code: 6267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E15AA-C857-4745-BEC1-013ED8234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53830" y="6447790"/>
            <a:ext cx="1687157" cy="365125"/>
          </a:xfrm>
        </p:spPr>
        <p:txBody>
          <a:bodyPr/>
          <a:lstStyle>
            <a:lvl1pPr>
              <a:defRPr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366E88D-CF2E-468F-AA54-BBA07479B8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73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FCA63-A13F-409F-A2BE-073AC2E69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BA9F8-0FB3-46DE-B873-14D379AA9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F38DE-64E6-4D9C-92AD-ABA9615CCD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F6FFED7-06FD-4E51-98F5-A53EBDF82040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CCCE1-95E4-4A48-949C-BCFD5A7D9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64540-A2F7-45BF-A32D-4779424B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5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88ABC-A540-4E84-98C5-5507E2A7E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56ED8-963B-4CF8-8679-F3F2F36BB3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196CA4-BBFF-47F9-BA4D-252C477AD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202CCC-8A61-41E7-AB36-4962FCE450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58C624-CC25-455F-8EF5-0BD2DFED8CBA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C4350-C9C3-43A1-BAFE-36C8108A2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63EE2E-6883-4D38-AF12-A2CCC2415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6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95BC1-99B4-4D8F-94A6-E2CFA011C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AB992-F2F5-41CD-AF8E-4A7BE7AB3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6CB6C4-6E1F-4123-8E0A-CF16486FF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A17595-261D-46BC-A00E-6475E7947C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746F8E-565D-4A98-BDB4-AFE2D6B3A2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C96078-094C-43CB-AA5B-60E96D2578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3275BE-1531-44B2-808A-B607DF36592C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41ACD6-DD20-4BC8-A356-1C0991077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2FDF52-A3DA-4BA1-A419-6E97DA890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2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7BD3C-77E6-4D5C-91D2-B7A837062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A5724C-0B33-4FCD-BA2B-3F2978B0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763178-9341-4665-AA66-08A9F3819E3B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553D1-E744-47ED-8CB1-6CC21B4B6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28F5C0-9EBF-46E3-B589-E2A791467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49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1E468A-33FC-447A-AE96-9B23BAA6B2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D64B7B-1B85-4534-B9B0-7BDC9D78CCE0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DE01F0-71AB-475C-A8DC-2DFBD6CEF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73760-9955-4564-B4A3-6BA6E410A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91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6C618-97C0-4D1F-8E98-CE8CC28AB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3B3B4-2165-407F-B2DB-F8F6B9EC2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FACCF6-05AC-4EE3-8507-C5ECDCF97F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E540A-DE92-41EF-A090-12E2298291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51C298-AAD0-4255-B4AF-36C6C0275CF1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41FE6-6A8C-4D5F-A8FF-D592E2D6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C927B6-5156-4144-86F1-CE2BE3A2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897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9949-DC6A-4313-A77F-DE878F329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304B6-C269-4267-AC71-034C7FE764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ED45F0-6B73-494D-8EEA-779D5212A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D56A3-4C50-4E67-AD66-07DFD31758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3085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D6B8CEF-3F41-4E42-BF82-0FAFCC535388}" type="datetime1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48BC0-7E9E-4F02-9F0F-45E1FA067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KIT’s College of Engineering (Autonomous), Kolhapur | Code: 6267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B5E98F-88EA-4C7B-9F4C-DB6301174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355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DA4389-2ACB-4798-BE9E-CDF4FBA89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169" y="71661"/>
            <a:ext cx="10002819" cy="690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D8DFA-09E1-4754-8769-39D30CA6A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021976"/>
            <a:ext cx="11712388" cy="5257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A1ECA-68E8-4FCE-ABF0-986594781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4959" y="6437032"/>
            <a:ext cx="27270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6E88D-CF2E-468F-AA54-BBA07479B82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173C6E-B176-4AB0-9CA7-8620DC74A02D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22929" cy="87286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F1C17E-6521-425B-B65A-456BED6AFA9B}"/>
              </a:ext>
            </a:extLst>
          </p:cNvPr>
          <p:cNvCxnSpPr>
            <a:cxnSpLocks/>
          </p:cNvCxnSpPr>
          <p:nvPr userDrawn="1"/>
        </p:nvCxnSpPr>
        <p:spPr>
          <a:xfrm flipV="1">
            <a:off x="15240" y="847162"/>
            <a:ext cx="12161520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5705CC-E3C3-45DC-B0F3-24032B912C93}"/>
              </a:ext>
            </a:extLst>
          </p:cNvPr>
          <p:cNvCxnSpPr>
            <a:cxnSpLocks/>
          </p:cNvCxnSpPr>
          <p:nvPr userDrawn="1"/>
        </p:nvCxnSpPr>
        <p:spPr>
          <a:xfrm flipV="1">
            <a:off x="15240" y="6405278"/>
            <a:ext cx="12161520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B1E8B54-460F-491C-92E0-29E39DA3CB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87040" y="6447155"/>
            <a:ext cx="6217920" cy="365760"/>
          </a:xfrm>
          <a:prstGeom prst="rect">
            <a:avLst/>
          </a:prstGeom>
          <a:solidFill>
            <a:srgbClr val="FF6F0D"/>
          </a:solidFill>
          <a:ln>
            <a:solidFill>
              <a:srgbClr val="000064"/>
            </a:solidFill>
          </a:ln>
        </p:spPr>
        <p:txBody>
          <a:bodyPr/>
          <a:lstStyle>
            <a:lvl1pPr algn="ctr">
              <a:defRPr sz="1600" b="1">
                <a:solidFill>
                  <a:srgbClr val="000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KIT’s College of Engineering (Autonomous), Kolhapur | Code: 6267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126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000064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FBDCE9-13C0-4C5B-B9B3-FFB7CC1B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4290" y="167116"/>
            <a:ext cx="7864591" cy="523221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effectLst/>
              </a:rPr>
              <a:t>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15246-6CEB-4C3C-8682-68DC8965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46FDE6-CEDA-9D00-70CE-53F9E9ACF8C5}"/>
              </a:ext>
            </a:extLst>
          </p:cNvPr>
          <p:cNvSpPr txBox="1"/>
          <p:nvPr/>
        </p:nvSpPr>
        <p:spPr>
          <a:xfrm>
            <a:off x="2039114" y="896496"/>
            <a:ext cx="85566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SALIENT FEATURES OF THE INDIAN CONSTITUTION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86F9C5-8057-CECD-532D-DFB620BDFAF6}"/>
              </a:ext>
            </a:extLst>
          </p:cNvPr>
          <p:cNvSpPr txBox="1"/>
          <p:nvPr/>
        </p:nvSpPr>
        <p:spPr>
          <a:xfrm>
            <a:off x="980776" y="1591360"/>
            <a:ext cx="103599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</a:p>
          <a:p>
            <a:pPr algn="ctr"/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Tushar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Gangadhare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2324000227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endParaRPr lang="en-US" dirty="0">
              <a:solidFill>
                <a:srgbClr val="0000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solidFill>
                <a:srgbClr val="0000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800" dirty="0">
              <a:solidFill>
                <a:srgbClr val="0000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800" dirty="0">
                <a:solidFill>
                  <a:srgbClr val="0000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Electrical Engineering Department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800" dirty="0">
                <a:solidFill>
                  <a:srgbClr val="0000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KIT’s College of Engineering (Autonomous), Kolhapur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0466CD58-AA19-4AAC-A711-6699C109A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22466" y="6444945"/>
            <a:ext cx="9674942" cy="365760"/>
          </a:xfrm>
          <a:solidFill>
            <a:srgbClr val="F66400"/>
          </a:solidFill>
        </p:spPr>
        <p:txBody>
          <a:bodyPr/>
          <a:lstStyle/>
          <a:p>
            <a:r>
              <a:rPr lang="en-US" dirty="0">
                <a:solidFill>
                  <a:srgbClr val="000064"/>
                </a:solidFill>
              </a:rPr>
              <a:t>  Electrical Engineering Department |KIT’s College of Engineering (Autonomous), Kolhapur | AY-2024-25</a:t>
            </a:r>
          </a:p>
          <a:p>
            <a:r>
              <a:rPr lang="en-US" dirty="0">
                <a:solidFill>
                  <a:srgbClr val="000064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3906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FBDCE9-13C0-4C5B-B9B3-FFB7CC1B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704" y="106884"/>
            <a:ext cx="7864591" cy="690338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Palatino Linotype" panose="02040502050505030304" pitchFamily="18" charset="0"/>
              </a:rPr>
              <a:t>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15246-6CEB-4C3C-8682-68DC8965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7818A-4FFA-E957-D261-FCADDA31015F}"/>
              </a:ext>
            </a:extLst>
          </p:cNvPr>
          <p:cNvSpPr txBox="1"/>
          <p:nvPr/>
        </p:nvSpPr>
        <p:spPr>
          <a:xfrm>
            <a:off x="447829" y="1351508"/>
            <a:ext cx="665962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Constitution of India is the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supreme law of the land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It lays down the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for political principles, structure, powers, and duties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government institutions and citizens. Adopted on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26th November 1949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enforced on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26th January 1950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it reflects the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aspirations and values of the Indian people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presentation highlights the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make the Indian Constitution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unique, comprehensive, and dynamic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helping to govern the world’s largest democracy.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9386D-623C-FF1A-F198-E65E8E895C9A}"/>
              </a:ext>
            </a:extLst>
          </p:cNvPr>
          <p:cNvSpPr txBox="1"/>
          <p:nvPr/>
        </p:nvSpPr>
        <p:spPr>
          <a:xfrm>
            <a:off x="4500627" y="196774"/>
            <a:ext cx="5213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b="1" dirty="0"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1A27B729-1ABE-85A3-8EA7-83CB902B3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7186" y="6447155"/>
            <a:ext cx="9517625" cy="365760"/>
          </a:xfrm>
          <a:solidFill>
            <a:srgbClr val="F66400"/>
          </a:solidFill>
        </p:spPr>
        <p:txBody>
          <a:bodyPr/>
          <a:lstStyle/>
          <a:p>
            <a:r>
              <a:rPr lang="en-US" dirty="0">
                <a:solidFill>
                  <a:srgbClr val="000064"/>
                </a:solidFill>
              </a:rPr>
              <a:t>  Electrical Engineering Department |KIT’s College of Engineering (Autonomous), Kolhapur | AY-2024-25 </a:t>
            </a:r>
          </a:p>
        </p:txBody>
      </p:sp>
      <p:pic>
        <p:nvPicPr>
          <p:cNvPr id="2050" name="Picture 2" descr="Buy The Constitution of India (Deluxe Hardbound Edition) (Latest and  Updated) Book Online at Low Prices in India | The Constitution of India  (Deluxe ...">
            <a:extLst>
              <a:ext uri="{FF2B5EF4-FFF2-40B4-BE49-F238E27FC236}">
                <a16:creationId xmlns:a16="http://schemas.microsoft.com/office/drawing/2014/main" id="{F0FEEDE9-DFA7-416C-A792-0D5FCA0B2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449" y="1149885"/>
            <a:ext cx="4255876" cy="499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836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428155" y="490012"/>
            <a:ext cx="9075868" cy="26561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1"/>
                </a:solidFill>
              </a:rPr>
              <a:t>The Preamble – Key Words &amp; Their Meanings</a:t>
            </a:r>
            <a:br>
              <a:rPr lang="en-US" dirty="0"/>
            </a:br>
            <a:endParaRPr lang="en-US" dirty="0"/>
          </a:p>
        </p:txBody>
      </p:sp>
      <p:sp>
        <p:nvSpPr>
          <p:cNvPr id="3" name="Footer Placeholder 5">
            <a:extLst>
              <a:ext uri="{FF2B5EF4-FFF2-40B4-BE49-F238E27FC236}">
                <a16:creationId xmlns:a16="http://schemas.microsoft.com/office/drawing/2014/main" id="{B9956CC6-D0C8-FFD3-070C-C74C39D5D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8309" y="6447155"/>
            <a:ext cx="10885714" cy="365760"/>
          </a:xfrm>
          <a:solidFill>
            <a:srgbClr val="F66400"/>
          </a:solidFill>
        </p:spPr>
        <p:txBody>
          <a:bodyPr/>
          <a:lstStyle/>
          <a:p>
            <a:r>
              <a:rPr lang="en-US" dirty="0">
                <a:solidFill>
                  <a:srgbClr val="000064"/>
                </a:solidFill>
              </a:rPr>
              <a:t>  Electrical Engineering Department |KIT’s College of Engineering (Autonomous), Kolhapur | AY-2024-25</a:t>
            </a:r>
          </a:p>
          <a:p>
            <a:r>
              <a:rPr lang="en-US" dirty="0">
                <a:solidFill>
                  <a:srgbClr val="000064"/>
                </a:solidFill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B917D-3189-A4E5-477A-BF05FACF1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EB8A760-060D-4820-ACA0-748043F530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841518"/>
            <a:ext cx="12192000" cy="5605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GB" sz="1800" b="1" dirty="0"/>
              <a:t>1. Sovereign</a:t>
            </a:r>
            <a:br>
              <a:rPr lang="en-GB" sz="1800" dirty="0"/>
            </a:br>
            <a:r>
              <a:rPr lang="en-GB" sz="1800" dirty="0"/>
              <a:t>India is </a:t>
            </a:r>
            <a:r>
              <a:rPr lang="en-GB" sz="1800" b="1" dirty="0"/>
              <a:t>independent</a:t>
            </a:r>
            <a:r>
              <a:rPr lang="en-GB" sz="1800" dirty="0"/>
              <a:t> and not under the control of any external power. It has the </a:t>
            </a:r>
            <a:r>
              <a:rPr lang="en-GB" sz="1800" b="1" dirty="0"/>
              <a:t>freedom to make its own laws and decisions</a:t>
            </a:r>
            <a:r>
              <a:rPr lang="en-GB" sz="1800" dirty="0"/>
              <a:t>.</a:t>
            </a:r>
          </a:p>
          <a:p>
            <a:r>
              <a:rPr lang="en-GB" sz="1800" b="1" dirty="0"/>
              <a:t>2. Socialist</a:t>
            </a:r>
            <a:br>
              <a:rPr lang="en-GB" sz="1800" dirty="0"/>
            </a:br>
            <a:r>
              <a:rPr lang="en-GB" sz="1800" dirty="0"/>
              <a:t>India strives to reduce </a:t>
            </a:r>
            <a:r>
              <a:rPr lang="en-GB" sz="1800" b="1" dirty="0"/>
              <a:t>economic inequality</a:t>
            </a:r>
            <a:r>
              <a:rPr lang="en-GB" sz="1800" dirty="0"/>
              <a:t> and provide </a:t>
            </a:r>
            <a:r>
              <a:rPr lang="en-GB" sz="1800" b="1" dirty="0"/>
              <a:t>equal opportunity</a:t>
            </a:r>
            <a:r>
              <a:rPr lang="en-GB" sz="1800" dirty="0"/>
              <a:t> to all, ensuring </a:t>
            </a:r>
            <a:r>
              <a:rPr lang="en-GB" sz="1800" b="1" dirty="0"/>
              <a:t>social justice</a:t>
            </a:r>
            <a:r>
              <a:rPr lang="en-GB" sz="1800" dirty="0"/>
              <a:t>.</a:t>
            </a:r>
          </a:p>
          <a:p>
            <a:r>
              <a:rPr lang="en-GB" sz="1800" b="1" dirty="0"/>
              <a:t>3. Secular</a:t>
            </a:r>
            <a:br>
              <a:rPr lang="en-GB" sz="1800" dirty="0"/>
            </a:br>
            <a:r>
              <a:rPr lang="en-GB" sz="1800" dirty="0"/>
              <a:t>The State has </a:t>
            </a:r>
            <a:r>
              <a:rPr lang="en-GB" sz="1800" b="1" dirty="0"/>
              <a:t>no official religion</a:t>
            </a:r>
            <a:r>
              <a:rPr lang="en-GB" sz="1800" dirty="0"/>
              <a:t>. All religions are treated </a:t>
            </a:r>
            <a:r>
              <a:rPr lang="en-GB" sz="1800" b="1" dirty="0"/>
              <a:t>equally and with respect</a:t>
            </a:r>
            <a:r>
              <a:rPr lang="en-GB" sz="1800" dirty="0"/>
              <a:t>.</a:t>
            </a:r>
          </a:p>
          <a:p>
            <a:r>
              <a:rPr lang="en-GB" sz="1800" b="1" dirty="0"/>
              <a:t>4. Democratic</a:t>
            </a:r>
            <a:br>
              <a:rPr lang="en-GB" sz="1800" dirty="0"/>
            </a:br>
            <a:r>
              <a:rPr lang="en-GB" sz="1800" dirty="0"/>
              <a:t>The government is </a:t>
            </a:r>
            <a:r>
              <a:rPr lang="en-GB" sz="1800" b="1" dirty="0"/>
              <a:t>elected by the people</a:t>
            </a:r>
            <a:r>
              <a:rPr lang="en-GB" sz="1800" dirty="0"/>
              <a:t>, and every citizen has the </a:t>
            </a:r>
            <a:r>
              <a:rPr lang="en-GB" sz="1800" b="1" dirty="0"/>
              <a:t>right to vote and participate</a:t>
            </a:r>
            <a:r>
              <a:rPr lang="en-GB" sz="1800" dirty="0"/>
              <a:t> in governance.</a:t>
            </a:r>
          </a:p>
          <a:p>
            <a:r>
              <a:rPr lang="en-GB" sz="1800" b="1" dirty="0"/>
              <a:t>5. Republic</a:t>
            </a:r>
            <a:br>
              <a:rPr lang="en-GB" sz="1800" dirty="0"/>
            </a:br>
            <a:r>
              <a:rPr lang="en-GB" sz="1800" dirty="0"/>
              <a:t>India has an </a:t>
            </a:r>
            <a:r>
              <a:rPr lang="en-GB" sz="1800" b="1" dirty="0"/>
              <a:t>elected head of state</a:t>
            </a:r>
            <a:r>
              <a:rPr lang="en-GB" sz="1800" dirty="0"/>
              <a:t> (the President), not a hereditary monarch.</a:t>
            </a:r>
          </a:p>
          <a:p>
            <a:r>
              <a:rPr lang="en-GB" sz="1800" b="1" dirty="0"/>
              <a:t>6. Justice</a:t>
            </a:r>
            <a:br>
              <a:rPr lang="en-GB" sz="1800" dirty="0"/>
            </a:br>
            <a:r>
              <a:rPr lang="en-GB" sz="1800" dirty="0"/>
              <a:t>Social, economic, and political </a:t>
            </a:r>
            <a:r>
              <a:rPr lang="en-GB" sz="1800" b="1" dirty="0"/>
              <a:t>fairness and equality</a:t>
            </a:r>
            <a:r>
              <a:rPr lang="en-GB" sz="1800" dirty="0"/>
              <a:t> for all citizens.</a:t>
            </a:r>
          </a:p>
          <a:p>
            <a:r>
              <a:rPr lang="en-GB" sz="1800" b="1" dirty="0"/>
              <a:t>7. Liberty</a:t>
            </a:r>
            <a:br>
              <a:rPr lang="en-GB" sz="1800" dirty="0"/>
            </a:br>
            <a:r>
              <a:rPr lang="en-GB" sz="1800" dirty="0"/>
              <a:t>Freedom of </a:t>
            </a:r>
            <a:r>
              <a:rPr lang="en-GB" sz="1800" b="1" dirty="0"/>
              <a:t>thought, expression, belief, faith, and worship</a:t>
            </a:r>
            <a:r>
              <a:rPr lang="en-GB" sz="1800" dirty="0"/>
              <a:t>.</a:t>
            </a:r>
          </a:p>
          <a:p>
            <a:r>
              <a:rPr lang="en-GB" sz="1800" b="1" dirty="0"/>
              <a:t>8. Equality</a:t>
            </a:r>
            <a:br>
              <a:rPr lang="en-GB" sz="1800" dirty="0"/>
            </a:br>
            <a:r>
              <a:rPr lang="en-GB" sz="1800" dirty="0"/>
              <a:t>All citizens are </a:t>
            </a:r>
            <a:r>
              <a:rPr lang="en-GB" sz="1800" b="1" dirty="0"/>
              <a:t>equal before the law</a:t>
            </a:r>
            <a:r>
              <a:rPr lang="en-GB" sz="1800" dirty="0"/>
              <a:t>; no one is above or below.</a:t>
            </a:r>
          </a:p>
          <a:p>
            <a:r>
              <a:rPr lang="en-GB" sz="1800" b="1" dirty="0"/>
              <a:t>9. Fraternity</a:t>
            </a:r>
            <a:br>
              <a:rPr lang="en-GB" sz="1800" dirty="0"/>
            </a:br>
            <a:r>
              <a:rPr lang="en-GB" sz="1800" dirty="0"/>
              <a:t>A spirit of </a:t>
            </a:r>
            <a:r>
              <a:rPr lang="en-GB" sz="1800" b="1" dirty="0"/>
              <a:t>brotherhood</a:t>
            </a:r>
            <a:r>
              <a:rPr lang="en-GB" sz="1800" dirty="0"/>
              <a:t> among all Indians, ensuring </a:t>
            </a:r>
            <a:r>
              <a:rPr lang="en-GB" sz="1800" b="1" dirty="0"/>
              <a:t>unity and dignity</a:t>
            </a:r>
            <a:r>
              <a:rPr lang="en-GB" sz="1800" dirty="0"/>
              <a:t> of the individual and the nation.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48803F-329D-471D-9AEC-BD9B69A75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96" y="3312592"/>
            <a:ext cx="2489154" cy="276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214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FBDCE9-13C0-4C5B-B9B3-FFB7CC1B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71236" y="732325"/>
            <a:ext cx="7864591" cy="690338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Palatino Linotype" panose="02040502050505030304" pitchFamily="18" charset="0"/>
              </a:rPr>
              <a:t>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15246-6CEB-4C3C-8682-68DC8965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7818A-4FFA-E957-D261-FCADDA31015F}"/>
              </a:ext>
            </a:extLst>
          </p:cNvPr>
          <p:cNvSpPr txBox="1"/>
          <p:nvPr/>
        </p:nvSpPr>
        <p:spPr>
          <a:xfrm>
            <a:off x="416560" y="852476"/>
            <a:ext cx="671766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Federal Structure:</a:t>
            </a:r>
            <a:b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 has a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division of powers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the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 Government and State Governments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 defined in the Constitution (Union List, State List, and Concurrent List).</a:t>
            </a:r>
          </a:p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Unitary Features in Practice: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times of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emergency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Constitution becomes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unitary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all powers shift to the Centre.</a:t>
            </a:r>
          </a:p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Governor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(appointed by Centre) has significant powers in states.</a:t>
            </a:r>
          </a:p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Constitution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 entire country (except J&amp;K before 2019).</a:t>
            </a:r>
          </a:p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Judiciary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the Supreme Court at the top.</a:t>
            </a:r>
          </a:p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Why the Bias?</a:t>
            </a:r>
            <a:b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maintain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national unity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integrity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governance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 diverse country like India with many cultures, languages, and regions.</a:t>
            </a:r>
          </a:p>
          <a:p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9386D-623C-FF1A-F198-E65E8E895C9A}"/>
              </a:ext>
            </a:extLst>
          </p:cNvPr>
          <p:cNvSpPr txBox="1"/>
          <p:nvPr/>
        </p:nvSpPr>
        <p:spPr>
          <a:xfrm>
            <a:off x="3844106" y="181587"/>
            <a:ext cx="5488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Federal System with Unitary Bias</a:t>
            </a:r>
            <a:endParaRPr lang="en-US" sz="2800" b="1" dirty="0"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EB9C46EB-E4AB-7794-696C-CD1D92956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29916" y="6447155"/>
            <a:ext cx="9674942" cy="365760"/>
          </a:xfrm>
          <a:solidFill>
            <a:srgbClr val="F66400"/>
          </a:solidFill>
        </p:spPr>
        <p:txBody>
          <a:bodyPr/>
          <a:lstStyle/>
          <a:p>
            <a:r>
              <a:rPr lang="en-US" dirty="0">
                <a:solidFill>
                  <a:srgbClr val="000064"/>
                </a:solidFill>
              </a:rPr>
              <a:t>  Electrical Engineering Department |KIT’s College of Engineering (Autonomous), Kolhapur | AY-2024-25</a:t>
            </a:r>
          </a:p>
          <a:p>
            <a:r>
              <a:rPr lang="en-US" dirty="0">
                <a:solidFill>
                  <a:srgbClr val="000064"/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C05559-8E93-4E80-B518-15DDAF088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0686" y="852476"/>
            <a:ext cx="4731314" cy="555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668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FBDCE9-13C0-4C5B-B9B3-FFB7CC1B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71236" y="732325"/>
            <a:ext cx="7864591" cy="690338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Palatino Linotype" panose="02040502050505030304" pitchFamily="18" charset="0"/>
              </a:rPr>
              <a:t>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15246-6CEB-4C3C-8682-68DC8965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7818A-4FFA-E957-D261-FCADDA31015F}"/>
              </a:ext>
            </a:extLst>
          </p:cNvPr>
          <p:cNvSpPr txBox="1"/>
          <p:nvPr/>
        </p:nvSpPr>
        <p:spPr>
          <a:xfrm>
            <a:off x="416561" y="852476"/>
            <a:ext cx="686054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Six Fundamental Rights: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Right to Equality (Articles 14–18)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Equality before the law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Prohibition of discrimination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Equality of opportunity in public employment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Right to Freedom (Articles 19–22)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Freedom of speech and expression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Freedom of assembly, association, movement, residence, and profession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 in respect of conviction and personal liberty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Right against Exploitation (Articles 23–24)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Prohibits human trafficking, forced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labor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child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labor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Right to Freedom of Religion (Articles 25–28)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Freedom to profess, practice, and propagate any religion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Cultural and Educational Rights (Articles 29–30)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 of the rights of minorities to conserve their culture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 to establish and administer educational institutions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Right to Constitutional Remedies (Article 32)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 to move the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Supreme Court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enforce Fundamental Rights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Called the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"Heart and Soul"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Constitution –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B.R. Ambedkar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9386D-623C-FF1A-F198-E65E8E895C9A}"/>
              </a:ext>
            </a:extLst>
          </p:cNvPr>
          <p:cNvSpPr txBox="1"/>
          <p:nvPr/>
        </p:nvSpPr>
        <p:spPr>
          <a:xfrm>
            <a:off x="3844106" y="181587"/>
            <a:ext cx="5488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Fundamental Rights</a:t>
            </a:r>
            <a:endParaRPr lang="en-US" sz="2800" b="1" dirty="0"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EB9C46EB-E4AB-7794-696C-CD1D92956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29916" y="6447155"/>
            <a:ext cx="9674942" cy="365760"/>
          </a:xfrm>
          <a:solidFill>
            <a:srgbClr val="F66400"/>
          </a:solidFill>
        </p:spPr>
        <p:txBody>
          <a:bodyPr/>
          <a:lstStyle/>
          <a:p>
            <a:r>
              <a:rPr lang="en-US" dirty="0">
                <a:solidFill>
                  <a:srgbClr val="000064"/>
                </a:solidFill>
              </a:rPr>
              <a:t>  Electrical Engineering Department |KIT’s College of Engineering (Autonomous), Kolhapur | AY-2024-25</a:t>
            </a:r>
          </a:p>
          <a:p>
            <a:r>
              <a:rPr lang="en-US" dirty="0">
                <a:solidFill>
                  <a:srgbClr val="000064"/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3E3BDF-A169-4A55-8EB9-D08F9017F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101" y="1422663"/>
            <a:ext cx="4607560" cy="460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67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FBDCE9-13C0-4C5B-B9B3-FFB7CC1B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71236" y="732325"/>
            <a:ext cx="7864591" cy="690338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Palatino Linotype" panose="02040502050505030304" pitchFamily="18" charset="0"/>
              </a:rPr>
              <a:t>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15246-6CEB-4C3C-8682-68DC8965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7818A-4FFA-E957-D261-FCADDA31015F}"/>
              </a:ext>
            </a:extLst>
          </p:cNvPr>
          <p:cNvSpPr txBox="1"/>
          <p:nvPr/>
        </p:nvSpPr>
        <p:spPr>
          <a:xfrm>
            <a:off x="416561" y="852476"/>
            <a:ext cx="68605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9386D-623C-FF1A-F198-E65E8E895C9A}"/>
              </a:ext>
            </a:extLst>
          </p:cNvPr>
          <p:cNvSpPr txBox="1"/>
          <p:nvPr/>
        </p:nvSpPr>
        <p:spPr>
          <a:xfrm>
            <a:off x="3522913" y="126992"/>
            <a:ext cx="5488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Judicial Review</a:t>
            </a:r>
            <a:endParaRPr lang="en-US" sz="2800" b="1" dirty="0"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EB9C46EB-E4AB-7794-696C-CD1D92956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29916" y="6447155"/>
            <a:ext cx="9674942" cy="365760"/>
          </a:xfrm>
          <a:solidFill>
            <a:srgbClr val="F66400"/>
          </a:solidFill>
        </p:spPr>
        <p:txBody>
          <a:bodyPr/>
          <a:lstStyle/>
          <a:p>
            <a:r>
              <a:rPr lang="en-US" dirty="0">
                <a:solidFill>
                  <a:srgbClr val="000064"/>
                </a:solidFill>
              </a:rPr>
              <a:t>  Electrical Engineering Department |KIT’s College of Engineering (Autonomous), Kolhapur | AY-2024-25</a:t>
            </a:r>
          </a:p>
          <a:p>
            <a:r>
              <a:rPr lang="en-US" dirty="0">
                <a:solidFill>
                  <a:srgbClr val="000064"/>
                </a:solidFill>
              </a:rPr>
              <a:t> 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D9712670-AEC7-4DA9-A0B6-52BBD306E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960998"/>
            <a:ext cx="114706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is Judicial Review?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Judicial Review is the power of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Judiciary (especially the Supreme Court and High Courts)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examine the constitutionality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laws and executive actions.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C233ADE2-B46E-4A71-8D0E-AAC6E4AF5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781775"/>
            <a:ext cx="68961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Guardian of the Constitution: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Ensures that laws made by the legislature and actions taken by the executive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 not violate the Constitution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Declaring Laws Invalid: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any law or order is found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unconstitutional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the judiciary can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strike it down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Protecting Fundamental Rights: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Acts as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watchdog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protect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rights and liberties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citizens.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Inspired by the U.S. Constitution: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Adopted and adapted from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American concept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judicial review.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Article 13: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Clearly states that any law inconsistent with Fundamental Rights is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null and void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86D2308-1DD3-44C9-9592-F9B49CE72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4889" y="2358369"/>
            <a:ext cx="4411980" cy="337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56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FBDCE9-13C0-4C5B-B9B3-FFB7CC1B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71236" y="732325"/>
            <a:ext cx="7864591" cy="690338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Palatino Linotype" panose="02040502050505030304" pitchFamily="18" charset="0"/>
              </a:rPr>
              <a:t>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15246-6CEB-4C3C-8682-68DC8965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7818A-4FFA-E957-D261-FCADDA31015F}"/>
              </a:ext>
            </a:extLst>
          </p:cNvPr>
          <p:cNvSpPr txBox="1"/>
          <p:nvPr/>
        </p:nvSpPr>
        <p:spPr>
          <a:xfrm>
            <a:off x="416561" y="852476"/>
            <a:ext cx="113468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Secularism?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Secularism means that the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has no official religion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treats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religions equally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It ensures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freedom of religion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religious harmony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9386D-623C-FF1A-F198-E65E8E895C9A}"/>
              </a:ext>
            </a:extLst>
          </p:cNvPr>
          <p:cNvSpPr txBox="1"/>
          <p:nvPr/>
        </p:nvSpPr>
        <p:spPr>
          <a:xfrm>
            <a:off x="3948881" y="89889"/>
            <a:ext cx="5488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Secularism</a:t>
            </a:r>
            <a:endParaRPr lang="en-US" sz="2800" b="1" dirty="0"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EB9C46EB-E4AB-7794-696C-CD1D92956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29916" y="6447155"/>
            <a:ext cx="9674942" cy="365760"/>
          </a:xfrm>
          <a:solidFill>
            <a:srgbClr val="F66400"/>
          </a:solidFill>
        </p:spPr>
        <p:txBody>
          <a:bodyPr/>
          <a:lstStyle/>
          <a:p>
            <a:r>
              <a:rPr lang="en-US" dirty="0">
                <a:solidFill>
                  <a:srgbClr val="000064"/>
                </a:solidFill>
              </a:rPr>
              <a:t>  Electrical Engineering Department |KIT’s College of Engineering (Autonomous), Kolhapur | AY-2024-25</a:t>
            </a:r>
          </a:p>
          <a:p>
            <a:r>
              <a:rPr lang="en-US" dirty="0">
                <a:solidFill>
                  <a:srgbClr val="000064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62D0D4-FE45-4564-8431-A702DE80466B}"/>
              </a:ext>
            </a:extLst>
          </p:cNvPr>
          <p:cNvSpPr/>
          <p:nvPr/>
        </p:nvSpPr>
        <p:spPr>
          <a:xfrm>
            <a:off x="416561" y="1775806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 of Indian Secularism: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Equal Respect for All Religions: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government does not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favor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discriminate against any religion.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Freedom of Religion (Articles 25–28):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Citizens have the right to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profess, practice, and propagate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their religion.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No Religious Interference in State Affairs: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Religion is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separate from political power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State functions independently of religious institutions.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Cultural Freedom: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individual and community is free to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preserve their culture and traditions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Promotes Unity in Diversity: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Encourages peaceful coexistence in India’s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multi-religious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society.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EC7F49-6441-41FC-AAB0-5EC90A0A4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0072" y="1314141"/>
            <a:ext cx="4435792" cy="525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6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FBDCE9-13C0-4C5B-B9B3-FFB7CC1B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71236" y="732325"/>
            <a:ext cx="7864591" cy="690338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Palatino Linotype" panose="02040502050505030304" pitchFamily="18" charset="0"/>
              </a:rPr>
              <a:t>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15246-6CEB-4C3C-8682-68DC8965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6E88D-CF2E-468F-AA54-BBA07479B825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7818A-4FFA-E957-D261-FCADDA31015F}"/>
              </a:ext>
            </a:extLst>
          </p:cNvPr>
          <p:cNvSpPr txBox="1"/>
          <p:nvPr/>
        </p:nvSpPr>
        <p:spPr>
          <a:xfrm>
            <a:off x="422593" y="1804976"/>
            <a:ext cx="11346814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Indian Constitution is a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visionary document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lays the foundation for the world’s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largest democracy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Its salient features – such as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federalism, secularism, fundamental rights, judicial review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parliamentary system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ensure justice, liberty, equality, and fraternity for all citizens.</a:t>
            </a:r>
          </a:p>
          <a:p>
            <a:pPr algn="ctr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living document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capable of evolving with time while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upholding the core values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nation.</a:t>
            </a:r>
            <a:b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 us all respect and uphold the Constitution, as it is not just a legal framework, but a </a:t>
            </a: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guiding light for our democracy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ctr"/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9386D-623C-FF1A-F198-E65E8E895C9A}"/>
              </a:ext>
            </a:extLst>
          </p:cNvPr>
          <p:cNvSpPr txBox="1"/>
          <p:nvPr/>
        </p:nvSpPr>
        <p:spPr>
          <a:xfrm>
            <a:off x="5034731" y="209105"/>
            <a:ext cx="5488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800" b="1" dirty="0"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EB9C46EB-E4AB-7794-696C-CD1D92956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29916" y="6447155"/>
            <a:ext cx="9674942" cy="365760"/>
          </a:xfrm>
          <a:solidFill>
            <a:srgbClr val="F66400"/>
          </a:solidFill>
        </p:spPr>
        <p:txBody>
          <a:bodyPr/>
          <a:lstStyle/>
          <a:p>
            <a:r>
              <a:rPr lang="en-US" dirty="0">
                <a:solidFill>
                  <a:srgbClr val="000064"/>
                </a:solidFill>
              </a:rPr>
              <a:t>  Electrical Engineering Department |KIT’s College of Engineering (Autonomous), Kolhapur | AY-2024-25</a:t>
            </a:r>
          </a:p>
          <a:p>
            <a:r>
              <a:rPr lang="en-US" dirty="0">
                <a:solidFill>
                  <a:srgbClr val="000064"/>
                </a:solidFill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3D86F-E0EE-4649-81CD-032837DC73B1}"/>
              </a:ext>
            </a:extLst>
          </p:cNvPr>
          <p:cNvSpPr txBox="1"/>
          <p:nvPr/>
        </p:nvSpPr>
        <p:spPr>
          <a:xfrm>
            <a:off x="1832621" y="4923343"/>
            <a:ext cx="85267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IMAGES:GOOGLE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CONTENT: https://chatgpt.com/share/6807ba42-1d1c-8007-8bd3-02f61743b7b1</a:t>
            </a:r>
          </a:p>
        </p:txBody>
      </p:sp>
    </p:spTree>
    <p:extLst>
      <p:ext uri="{BB962C8B-B14F-4D97-AF65-F5344CB8AC3E}">
        <p14:creationId xmlns:p14="http://schemas.microsoft.com/office/powerpoint/2010/main" val="4140065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1039</TotalTime>
  <Words>1151</Words>
  <Application>Microsoft Office PowerPoint</Application>
  <PresentationFormat>Widescreen</PresentationFormat>
  <Paragraphs>124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Palatino Linotype</vt:lpstr>
      <vt:lpstr>Times New Roman</vt:lpstr>
      <vt:lpstr>Office Theme</vt:lpstr>
      <vt:lpstr>           </vt:lpstr>
      <vt:lpstr>           </vt:lpstr>
      <vt:lpstr>The Preamble – Key Words &amp; Their Meanings </vt:lpstr>
      <vt:lpstr>           </vt:lpstr>
      <vt:lpstr>           </vt:lpstr>
      <vt:lpstr>           </vt:lpstr>
      <vt:lpstr>           </vt:lpstr>
      <vt:lpstr>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Shinde</dc:creator>
  <cp:lastModifiedBy>rrchandle@gmail.com</cp:lastModifiedBy>
  <cp:revision>167</cp:revision>
  <dcterms:created xsi:type="dcterms:W3CDTF">2020-08-21T05:54:30Z</dcterms:created>
  <dcterms:modified xsi:type="dcterms:W3CDTF">2025-04-22T15:56:44Z</dcterms:modified>
</cp:coreProperties>
</file>

<file path=docProps/thumbnail.jpeg>
</file>